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345" autoAdjust="0"/>
  </p:normalViewPr>
  <p:slideViewPr>
    <p:cSldViewPr>
      <p:cViewPr varScale="1">
        <p:scale>
          <a:sx n="92" d="100"/>
          <a:sy n="92" d="100"/>
        </p:scale>
        <p:origin x="-660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16120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484535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862934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806946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150296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95347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079038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692559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938239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983945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159796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E89F6-54DD-4725-9469-F7CD8299B105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CDE56-1345-4CF1-B3BC-F21EFFFE8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411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6469" y="195486"/>
            <a:ext cx="7134261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Д</a:t>
            </a:r>
            <a:r>
              <a:rPr lang="ru-RU" sz="4800" b="1" dirty="0" smtClean="0">
                <a:solidFill>
                  <a:schemeClr val="tx2"/>
                </a:solidFill>
              </a:rPr>
              <a:t>ви</a:t>
            </a:r>
            <a:r>
              <a:rPr lang="ru-RU" sz="5000" b="1" dirty="0" smtClean="0">
                <a:solidFill>
                  <a:schemeClr val="tx2"/>
                </a:solidFill>
              </a:rPr>
              <a:t>жение тела под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действием силы тяжести</a:t>
            </a:r>
            <a:endParaRPr lang="ru-RU" sz="50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2427734"/>
            <a:ext cx="41239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И тот (Черномор) взвился под облака;</a:t>
            </a:r>
          </a:p>
          <a:p>
            <a:pPr algn="ctr"/>
            <a:r>
              <a:rPr lang="ru-RU" i="1" dirty="0" smtClean="0"/>
              <a:t>На миг исчез — и свысока</a:t>
            </a:r>
          </a:p>
          <a:p>
            <a:pPr algn="ctr"/>
            <a:r>
              <a:rPr lang="ru-RU" i="1" dirty="0" smtClean="0"/>
              <a:t>Шумя,  летит на князя снова.</a:t>
            </a:r>
          </a:p>
          <a:p>
            <a:pPr algn="ctr"/>
            <a:r>
              <a:rPr lang="ru-RU" i="1" dirty="0" smtClean="0"/>
              <a:t>Проворный витязь отлетел</a:t>
            </a:r>
          </a:p>
          <a:p>
            <a:pPr algn="ctr"/>
            <a:r>
              <a:rPr lang="ru-RU" i="1" dirty="0" smtClean="0"/>
              <a:t>И в снег с размаха рокового</a:t>
            </a:r>
          </a:p>
          <a:p>
            <a:pPr algn="ctr"/>
            <a:r>
              <a:rPr lang="ru-RU" i="1" dirty="0" smtClean="0"/>
              <a:t>Колдун упал — да там и сел... </a:t>
            </a:r>
          </a:p>
          <a:p>
            <a:pPr algn="ctr"/>
            <a:r>
              <a:rPr lang="ru-RU" i="1" dirty="0" smtClean="0"/>
              <a:t>                                               А. С. Пушкин </a:t>
            </a:r>
            <a:endParaRPr lang="ru-RU" i="1" dirty="0"/>
          </a:p>
        </p:txBody>
      </p:sp>
      <p:pic>
        <p:nvPicPr>
          <p:cNvPr id="4" name="Picture 2" descr="http://uploads3.wikipaintings.org/images/ivan-bilibin/illustration-for-the-poem-ruslan-and-lyudmila-by-alexander-pushkin-1918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21"/>
          <a:stretch/>
        </p:blipFill>
        <p:spPr bwMode="auto">
          <a:xfrm>
            <a:off x="858652" y="1861202"/>
            <a:ext cx="2540505" cy="2977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0815790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11511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Свободное падение </a:t>
            </a:r>
            <a:r>
              <a:rPr lang="ru-RU" sz="2400" dirty="0">
                <a:solidFill>
                  <a:prstClr val="black"/>
                </a:solidFill>
              </a:rPr>
              <a:t>— это движение тела только под действием силы тяжести.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976" y="1412164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В данном месте Земли все тела, независимо от их массы и других физических характеристик совершают свободное падение с одинаковым ускорением — </a:t>
            </a:r>
            <a:r>
              <a:rPr lang="ru-RU" sz="2400" dirty="0">
                <a:solidFill>
                  <a:srgbClr val="1F497D"/>
                </a:solidFill>
              </a:rPr>
              <a:t>ускорением свободного падения.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899592" y="3250059"/>
                <a:ext cx="2279598" cy="10372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rgbClr val="C00000"/>
                          </a:solidFill>
                          <a:latin typeface="Cambria Math"/>
                        </a:rPr>
                        <m:t>𝑔</m:t>
                      </m:r>
                      <m:r>
                        <a:rPr lang="ru-RU" sz="3600" i="1">
                          <a:solidFill>
                            <a:srgbClr val="C00000"/>
                          </a:solidFill>
                          <a:latin typeface="Cambria Math"/>
                        </a:rPr>
                        <m:t>=9.8</m:t>
                      </m:r>
                      <m:f>
                        <m:fPr>
                          <m:ctrlPr>
                            <a:rPr lang="ru-RU" sz="3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ru-RU" sz="3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36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600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250059"/>
                <a:ext cx="2279598" cy="103727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Группа 8"/>
          <p:cNvGrpSpPr/>
          <p:nvPr/>
        </p:nvGrpSpPr>
        <p:grpSpPr>
          <a:xfrm rot="3601330">
            <a:off x="7004731" y="2258877"/>
            <a:ext cx="1007787" cy="2707578"/>
            <a:chOff x="472927" y="176976"/>
            <a:chExt cx="1434777" cy="469903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927" y="195485"/>
              <a:ext cx="1434777" cy="4680521"/>
            </a:xfrm>
            <a:prstGeom prst="rect">
              <a:avLst/>
            </a:prstGeom>
          </p:spPr>
        </p:pic>
        <p:sp>
          <p:nvSpPr>
            <p:cNvPr id="11" name="Овал 10"/>
            <p:cNvSpPr/>
            <p:nvPr/>
          </p:nvSpPr>
          <p:spPr>
            <a:xfrm>
              <a:off x="840309" y="383892"/>
              <a:ext cx="208038" cy="222647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03648" y="383890"/>
              <a:ext cx="245075" cy="241444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323" r="38839" b="16586"/>
            <a:stretch/>
          </p:blipFill>
          <p:spPr>
            <a:xfrm rot="979512">
              <a:off x="1079589" y="176976"/>
              <a:ext cx="294173" cy="728102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8902" y="2509670"/>
            <a:ext cx="2522220" cy="211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0786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703399" y="2207354"/>
                <a:ext cx="3401187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800" b="0" i="1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800" b="0" i="1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𝑥𝑡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  <m:r>
                            <a:rPr lang="en-US" sz="28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99" y="2207354"/>
                <a:ext cx="3401187" cy="95410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240730" y="276842"/>
                <a:ext cx="22767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8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8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730" y="276842"/>
                <a:ext cx="2276777" cy="52322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>
            <a:off x="6012160" y="254113"/>
            <a:ext cx="0" cy="2376264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731842" y="2250327"/>
            <a:ext cx="26642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3944361" y="512092"/>
                <a:ext cx="1578894" cy="573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32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𝑔𝑥</m:t>
                      </m:r>
                    </m:oMath>
                  </m:oMathPara>
                </a14:m>
                <a:endParaRPr lang="ru-RU" sz="3200" baseline="-25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361" y="512092"/>
                <a:ext cx="1578894" cy="57342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1071741" y="1338302"/>
                <a:ext cx="261475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32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𝑔𝑦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741" y="1338302"/>
                <a:ext cx="2614755" cy="58477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453272" y="3650937"/>
                <a:ext cx="3906198" cy="10772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32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𝑦𝑡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32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72" y="3650937"/>
                <a:ext cx="3906198" cy="1077283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682190" y="182105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731842" y="21939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335315" y="234234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95936" y="551437"/>
            <a:ext cx="1475743" cy="5734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1741" y="1393032"/>
            <a:ext cx="2618018" cy="5847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39552" y="3696880"/>
            <a:ext cx="3672408" cy="103134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236734" y="942591"/>
            <a:ext cx="288032" cy="338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236734" y="3126615"/>
            <a:ext cx="288032" cy="338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279481" y="2630377"/>
            <a:ext cx="0" cy="22264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938434" y="3003798"/>
            <a:ext cx="26642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38434" y="4543554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70810" y="26246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602730" y="294194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5639864" y="3388206"/>
                <a:ext cx="1545488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=+9.8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864" y="3388206"/>
                <a:ext cx="1545488" cy="617348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6412608" y="1133571"/>
                <a:ext cx="1545488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=−9.8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608" y="1133571"/>
                <a:ext cx="1545488" cy="617348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330707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  <p:bldP spid="4" grpId="0"/>
      <p:bldP spid="6" grpId="0"/>
      <p:bldP spid="8" grpId="0"/>
      <p:bldP spid="14" grpId="0" animBg="1"/>
      <p:bldP spid="15" grpId="0" animBg="1"/>
      <p:bldP spid="16" grpId="0" animBg="1"/>
      <p:bldP spid="17" grpId="0" animBg="1"/>
      <p:bldP spid="20" grpId="0"/>
      <p:bldP spid="21" grpId="0"/>
      <p:bldP spid="22" grpId="0"/>
      <p:bldP spid="9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105" y="713657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Задача 1.</a:t>
            </a:r>
            <a:r>
              <a:rPr lang="ru-RU" dirty="0" smtClean="0"/>
              <a:t> Тело свободно падает без начальной скорости с высоты </a:t>
            </a:r>
            <a:r>
              <a:rPr lang="ru-RU" i="1" dirty="0" smtClean="0"/>
              <a:t>h</a:t>
            </a:r>
            <a:r>
              <a:rPr lang="ru-RU" dirty="0" smtClean="0"/>
              <a:t> над поверх-</a:t>
            </a:r>
            <a:r>
              <a:rPr lang="ru-RU" dirty="0" err="1" smtClean="0"/>
              <a:t>ностью</a:t>
            </a:r>
            <a:r>
              <a:rPr lang="ru-RU" dirty="0" smtClean="0"/>
              <a:t> Земли. Определите время движения и скорость тела в последний момент движения.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2737860"/>
                  </p:ext>
                </p:extLst>
              </p:nvPr>
            </p:nvGraphicFramePr>
            <p:xfrm>
              <a:off x="323530" y="1605049"/>
              <a:ext cx="1685082" cy="2431338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685082"/>
                  </a:tblGrid>
                  <a:tr h="4771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Дано: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7006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20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2000">
                                        <a:effectLst/>
                                        <a:latin typeface="Cambria Math"/>
                                      </a:rPr>
                                      <m:t>𝜐</m:t>
                                    </m:r>
                                  </m:e>
                                  <m:sub>
                                    <m:r>
                                      <a:rPr lang="ru-RU" sz="2000" b="0" i="0" smtClean="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ru-RU" sz="2000" b="0" i="1" smtClean="0">
                                    <a:effectLst/>
                                    <a:latin typeface="Cambria Math"/>
                                  </a:rPr>
                                  <m:t>=0</m:t>
                                </m:r>
                                <m:r>
                                  <a:rPr lang="en-US" sz="2000" b="0" i="1" smtClean="0"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000" b="0" i="1" smtClean="0">
                                        <a:effectLst/>
                                        <a:latin typeface="Cambria Math"/>
                                      </a:rPr>
                                      <m:t>м</m:t>
                                    </m:r>
                                  </m:num>
                                  <m:den>
                                    <m:r>
                                      <a:rPr lang="ru-RU" sz="2000" b="0" i="1" smtClean="0">
                                        <a:effectLst/>
                                        <a:latin typeface="Cambria Math"/>
                                      </a:rPr>
                                      <m:t>с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16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i="1" dirty="0" smtClean="0"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</a:t>
                          </a:r>
                          <a:endParaRPr lang="ru-RU" sz="16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8410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sz="2400" i="1" smtClean="0">
                                  <a:effectLst/>
                                  <a:latin typeface="Cambria Math"/>
                                  <a:ea typeface="Cambria Math"/>
                                </a:rPr>
                                <m:t>υ</m:t>
                              </m:r>
                            </m:oMath>
                          </a14:m>
                          <a:r>
                            <a:rPr lang="ru-RU" sz="2400" dirty="0">
                              <a:effectLst/>
                            </a:rPr>
                            <a:t> </a:t>
                          </a:r>
                          <a:r>
                            <a:rPr lang="en-US" sz="2400" dirty="0">
                              <a:effectLst/>
                            </a:rPr>
                            <a:t>—</a:t>
                          </a:r>
                          <a:r>
                            <a:rPr lang="ru-RU" sz="2400" dirty="0">
                              <a:effectLst/>
                            </a:rPr>
                            <a:t> ?</a:t>
                          </a:r>
                          <a:endParaRPr lang="ru-RU" sz="18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i="1" dirty="0" smtClean="0">
                              <a:effectLst/>
                            </a:rPr>
                            <a:t>t</a:t>
                          </a:r>
                          <a:r>
                            <a:rPr lang="ru-RU" sz="2400" dirty="0" smtClean="0">
                              <a:effectLst/>
                            </a:rPr>
                            <a:t> </a:t>
                          </a:r>
                          <a:r>
                            <a:rPr lang="ru-RU" sz="2400" dirty="0">
                              <a:effectLst/>
                            </a:rPr>
                            <a:t>— ?</a:t>
                          </a:r>
                          <a:endParaRPr lang="ru-RU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022737860"/>
                  </p:ext>
                </p:extLst>
              </p:nvPr>
            </p:nvGraphicFramePr>
            <p:xfrm>
              <a:off x="323530" y="1605049"/>
              <a:ext cx="1685082" cy="2431338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685082"/>
                  </a:tblGrid>
                  <a:tr h="4771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Дано: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70065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48750" r="-362" b="-111250"/>
                          </a:stretch>
                        </a:blipFill>
                      </a:tcPr>
                    </a:tc>
                  </a:tr>
                  <a:tr h="98410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t="-147826" r="-362" b="-1055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2051722" y="1636987"/>
            <a:ext cx="1230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Решение: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2323680" y="1982067"/>
                <a:ext cx="259365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𝑦𝑡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  <m:r>
                            <a:rPr lang="en-US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680" y="1982067"/>
                <a:ext cx="2593659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5511335" y="1672553"/>
            <a:ext cx="3265429" cy="2836230"/>
            <a:chOff x="4874584" y="1613511"/>
            <a:chExt cx="2503738" cy="2182375"/>
          </a:xfrm>
        </p:grpSpPr>
        <p:cxnSp>
          <p:nvCxnSpPr>
            <p:cNvPr id="7" name="Прямая со стрелкой 6"/>
            <p:cNvCxnSpPr/>
            <p:nvPr/>
          </p:nvCxnSpPr>
          <p:spPr>
            <a:xfrm>
              <a:off x="5292080" y="1740855"/>
              <a:ext cx="0" cy="205503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4874584" y="3435846"/>
              <a:ext cx="23617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094270" y="34247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x</a:t>
              </a:r>
              <a:endParaRPr lang="ru-RU" i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46066" y="1613511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y</a:t>
              </a:r>
              <a:endParaRPr lang="ru-RU" i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10937" y="322077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  <a:endParaRPr lang="ru-RU" dirty="0"/>
            </a:p>
          </p:txBody>
        </p:sp>
      </p:grpSp>
      <p:cxnSp>
        <p:nvCxnSpPr>
          <p:cNvPr id="16" name="Прямая соединительная линия 15"/>
          <p:cNvCxnSpPr/>
          <p:nvPr/>
        </p:nvCxnSpPr>
        <p:spPr>
          <a:xfrm>
            <a:off x="5583342" y="2126083"/>
            <a:ext cx="4725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751987" y="2126083"/>
            <a:ext cx="0" cy="1914791"/>
          </a:xfrm>
          <a:prstGeom prst="line">
            <a:avLst/>
          </a:prstGeom>
          <a:ln w="19050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31698" y="289881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</a:t>
            </a:r>
            <a:endParaRPr lang="ru-RU" i="1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7867853" y="2727213"/>
            <a:ext cx="0" cy="5409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7578555" y="2743375"/>
                <a:ext cx="382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555" y="2743375"/>
                <a:ext cx="382605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2951" r="-30159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Прямоугольник 26"/>
          <p:cNvSpPr/>
          <p:nvPr/>
        </p:nvSpPr>
        <p:spPr>
          <a:xfrm>
            <a:off x="6635944" y="1982067"/>
            <a:ext cx="308247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6994730" y="1883780"/>
                <a:ext cx="873123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730" y="1883780"/>
                <a:ext cx="873123" cy="40479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21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Прямоугольник 28"/>
          <p:cNvSpPr/>
          <p:nvPr/>
        </p:nvSpPr>
        <p:spPr>
          <a:xfrm>
            <a:off x="6635944" y="3731530"/>
            <a:ext cx="308247" cy="28803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6994729" y="3640650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729" y="3640650"/>
                <a:ext cx="358560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22951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Прямая со стрелкой 30"/>
          <p:cNvCxnSpPr/>
          <p:nvPr/>
        </p:nvCxnSpPr>
        <p:spPr>
          <a:xfrm>
            <a:off x="7353289" y="3640650"/>
            <a:ext cx="0" cy="3607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2371547" y="3229215"/>
                <a:ext cx="233339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𝑂𝑦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: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; 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=0;</m:t>
                      </m:r>
                    </m:oMath>
                  </m:oMathPara>
                </a14:m>
                <a:endParaRPr lang="en-US" b="0" i="1" dirty="0" smtClean="0">
                  <a:solidFill>
                    <a:schemeClr val="tx2"/>
                  </a:solidFill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en-US" b="0" i="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547" y="3229215"/>
                <a:ext cx="2333396" cy="64633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2354367" y="3951231"/>
            <a:ext cx="2352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Уравнение движения: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2837282" y="4266494"/>
                <a:ext cx="151836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0=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282" y="4266494"/>
                <a:ext cx="1518364" cy="6463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820445" y="156530"/>
            <a:ext cx="745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Свободное падения тел по прямолинейной траектории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31201" y="1989658"/>
            <a:ext cx="308247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2619276" y="2689953"/>
                <a:ext cx="1837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𝑎𝑦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276" y="2689953"/>
                <a:ext cx="1837939" cy="400110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93620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60494E-6 L 0.00157 0.3385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6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xit" presetSubtype="0" fill="hold" grpId="2" nodeType="after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23" grpId="0"/>
      <p:bldP spid="26" grpId="0" animBg="1"/>
      <p:bldP spid="27" grpId="0" animBg="1"/>
      <p:bldP spid="27" grpId="1" animBg="1"/>
      <p:bldP spid="27" grpId="2" animBg="1"/>
      <p:bldP spid="28" grpId="0" animBg="1"/>
      <p:bldP spid="29" grpId="0" animBg="1"/>
      <p:bldP spid="30" grpId="0" animBg="1"/>
      <p:bldP spid="34" grpId="0" animBg="1"/>
      <p:bldP spid="35" grpId="0"/>
      <p:bldP spid="36" grpId="0" animBg="1"/>
      <p:bldP spid="37" grpId="0"/>
      <p:bldP spid="3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464677" y="371256"/>
                <a:ext cx="1535420" cy="10016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пад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  <m:r>
                        <a:rPr lang="en-US" sz="2000" b="0" i="0" smtClean="0">
                          <a:solidFill>
                            <a:schemeClr val="tx2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77" y="371256"/>
                <a:ext cx="1535420" cy="100168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Группа 3"/>
          <p:cNvGrpSpPr/>
          <p:nvPr/>
        </p:nvGrpSpPr>
        <p:grpSpPr>
          <a:xfrm>
            <a:off x="5597224" y="1118319"/>
            <a:ext cx="3345066" cy="2836230"/>
            <a:chOff x="5445580" y="509491"/>
            <a:chExt cx="3345066" cy="283623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5525217" y="509491"/>
              <a:ext cx="3265429" cy="2836230"/>
              <a:chOff x="4874584" y="1613511"/>
              <a:chExt cx="2503738" cy="2182375"/>
            </a:xfrm>
          </p:grpSpPr>
          <p:cxnSp>
            <p:nvCxnSpPr>
              <p:cNvPr id="7" name="Прямая со стрелкой 6"/>
              <p:cNvCxnSpPr/>
              <p:nvPr/>
            </p:nvCxnSpPr>
            <p:spPr>
              <a:xfrm>
                <a:off x="5292080" y="1740855"/>
                <a:ext cx="0" cy="2055031"/>
              </a:xfrm>
              <a:prstGeom prst="straightConnector1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 стрелкой 7"/>
              <p:cNvCxnSpPr/>
              <p:nvPr/>
            </p:nvCxnSpPr>
            <p:spPr>
              <a:xfrm>
                <a:off x="4874584" y="3435846"/>
                <a:ext cx="236171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7094270" y="3424788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x</a:t>
                </a:r>
                <a:endParaRPr lang="ru-RU" i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046066" y="1613511"/>
                <a:ext cx="287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y</a:t>
                </a:r>
                <a:endParaRPr lang="ru-RU" i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110937" y="3220777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ru-RU" dirty="0"/>
              </a:p>
            </p:txBody>
          </p:sp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5597224" y="963021"/>
              <a:ext cx="472500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765869" y="963021"/>
              <a:ext cx="0" cy="1914791"/>
            </a:xfrm>
            <a:prstGeom prst="line">
              <a:avLst/>
            </a:prstGeom>
            <a:ln w="19050">
              <a:solidFill>
                <a:srgbClr val="00B05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445580" y="1735750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h</a:t>
              </a:r>
              <a:endParaRPr lang="ru-RU" i="1" dirty="0"/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>
              <a:off x="7881735" y="1564151"/>
              <a:ext cx="0" cy="5409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592437" y="1580313"/>
                  <a:ext cx="3826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2437" y="1580313"/>
                  <a:ext cx="382605" cy="36933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22951" r="-30159" b="-491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Прямоугольник 16"/>
            <p:cNvSpPr/>
            <p:nvPr/>
          </p:nvSpPr>
          <p:spPr>
            <a:xfrm>
              <a:off x="6649826" y="819005"/>
              <a:ext cx="308247" cy="28803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7008612" y="720718"/>
                  <a:ext cx="873123" cy="404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b="0" i="1" baseline="-25000" smtClean="0">
                            <a:latin typeface="Cambria Math"/>
                          </a:rPr>
                          <m:t>0</m:t>
                        </m:r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8612" y="720718"/>
                  <a:ext cx="873123" cy="404791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t="-1194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Прямоугольник 18"/>
            <p:cNvSpPr/>
            <p:nvPr/>
          </p:nvSpPr>
          <p:spPr>
            <a:xfrm>
              <a:off x="6649826" y="2568468"/>
              <a:ext cx="308247" cy="28803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prstDash val="dash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008611" y="2477588"/>
                  <a:ext cx="3585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8611" y="2477588"/>
                  <a:ext cx="358560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22951" r="-237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Прямая со стрелкой 20"/>
            <p:cNvCxnSpPr/>
            <p:nvPr/>
          </p:nvCxnSpPr>
          <p:spPr>
            <a:xfrm>
              <a:off x="7367171" y="2477588"/>
              <a:ext cx="0" cy="36071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2531060" y="371256"/>
                <a:ext cx="2722155" cy="10016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𝑔𝑡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пад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060" y="371256"/>
                <a:ext cx="2722155" cy="1001684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2937421" y="2381816"/>
                <a:ext cx="1874936" cy="465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кон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𝑔h</m:t>
                          </m:r>
                        </m:e>
                      </m:rad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421" y="2381816"/>
                <a:ext cx="1874936" cy="46506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323528" y="4125347"/>
            <a:ext cx="1426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Ответ:</a:t>
            </a:r>
            <a:endParaRPr lang="ru-RU" sz="2800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3003770" y="3931607"/>
                <a:ext cx="1315745" cy="910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пад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770" y="3931607"/>
                <a:ext cx="1315745" cy="910699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1691680" y="4173084"/>
                <a:ext cx="1466940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𝑔h</m:t>
                          </m:r>
                        </m:e>
                      </m:rad>
                      <m:r>
                        <a:rPr lang="ru-RU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173084"/>
                <a:ext cx="1466940" cy="427746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Скругленный прямоугольник 26"/>
          <p:cNvSpPr/>
          <p:nvPr/>
        </p:nvSpPr>
        <p:spPr>
          <a:xfrm>
            <a:off x="523519" y="371256"/>
            <a:ext cx="1528201" cy="10016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967483" y="2405558"/>
            <a:ext cx="1814812" cy="46506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низ 2"/>
          <p:cNvSpPr/>
          <p:nvPr/>
        </p:nvSpPr>
        <p:spPr>
          <a:xfrm>
            <a:off x="3700278" y="1531501"/>
            <a:ext cx="383715" cy="5745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71495" y="1573123"/>
            <a:ext cx="2232248" cy="23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978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1574" y="26749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Задача 2</a:t>
            </a:r>
            <a:r>
              <a:rPr lang="ru-RU" b="1" dirty="0"/>
              <a:t>.</a:t>
            </a:r>
            <a:r>
              <a:rPr lang="ru-RU" dirty="0"/>
              <a:t> Мяч бросили вверх с начальной скоростью υ</a:t>
            </a:r>
            <a:r>
              <a:rPr lang="ru-RU" baseline="-25000" dirty="0"/>
              <a:t>0</a:t>
            </a:r>
            <a:r>
              <a:rPr lang="ru-RU" dirty="0"/>
              <a:t> направленной вертикально вверх. </a:t>
            </a:r>
            <a:r>
              <a:rPr lang="ru-RU" dirty="0" smtClean="0"/>
              <a:t>Определите </a:t>
            </a:r>
            <a:r>
              <a:rPr lang="ru-RU" dirty="0"/>
              <a:t>время всего движения; </a:t>
            </a:r>
            <a:r>
              <a:rPr lang="ru-RU" dirty="0" smtClean="0"/>
              <a:t>скорость </a:t>
            </a:r>
            <a:r>
              <a:rPr lang="ru-RU" dirty="0"/>
              <a:t>в последний момент </a:t>
            </a:r>
            <a:r>
              <a:rPr lang="ru-RU" dirty="0" smtClean="0"/>
              <a:t>движения; </a:t>
            </a:r>
            <a:r>
              <a:rPr lang="ru-RU" dirty="0"/>
              <a:t>максимальную высоту </a:t>
            </a:r>
            <a:r>
              <a:rPr lang="ru-RU" dirty="0" smtClean="0"/>
              <a:t>подъема тела?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22405"/>
                  </p:ext>
                </p:extLst>
              </p:nvPr>
            </p:nvGraphicFramePr>
            <p:xfrm>
              <a:off x="297911" y="1491630"/>
              <a:ext cx="1685082" cy="2341992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685082"/>
                  </a:tblGrid>
                  <a:tr h="4771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Дано:</a:t>
                          </a:r>
                          <a:endParaRPr lang="ru-RU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0295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300" i="1" dirty="0" smtClean="0">
                            <a:effectLst/>
                            <a:latin typeface="Cambria Math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2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𝜐</m:t>
                                    </m:r>
                                  </m:e>
                                  <m:sub>
                                    <m:r>
                                      <a:rPr lang="ru-RU" sz="2400" b="0" i="0" smtClean="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800" dirty="0">
                            <a:effectLst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8410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sz="2400" i="1" smtClean="0">
                                  <a:effectLst/>
                                  <a:latin typeface="Cambria Math"/>
                                  <a:ea typeface="Cambria Math"/>
                                </a:rPr>
                                <m:t>υ</m:t>
                              </m:r>
                            </m:oMath>
                          </a14:m>
                          <a:r>
                            <a:rPr lang="ru-RU" sz="2400" dirty="0">
                              <a:effectLst/>
                            </a:rPr>
                            <a:t> </a:t>
                          </a:r>
                          <a:r>
                            <a:rPr lang="en-US" sz="2400" dirty="0">
                              <a:effectLst/>
                            </a:rPr>
                            <a:t>—</a:t>
                          </a:r>
                          <a:r>
                            <a:rPr lang="ru-RU" sz="2400" dirty="0">
                              <a:effectLst/>
                            </a:rPr>
                            <a:t> ?</a:t>
                          </a:r>
                          <a:endParaRPr lang="ru-RU" sz="18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i="1" dirty="0" smtClean="0">
                              <a:effectLst/>
                            </a:rPr>
                            <a:t>t</a:t>
                          </a:r>
                          <a:r>
                            <a:rPr lang="ru-RU" sz="2400" dirty="0" smtClean="0">
                              <a:effectLst/>
                            </a:rPr>
                            <a:t> </a:t>
                          </a:r>
                          <a:r>
                            <a:rPr lang="ru-RU" sz="2400" dirty="0">
                              <a:effectLst/>
                            </a:rPr>
                            <a:t>— </a:t>
                          </a:r>
                          <a:r>
                            <a:rPr lang="ru-RU" sz="2400" dirty="0" smtClean="0">
                              <a:effectLst/>
                            </a:rPr>
                            <a:t>?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i="1" dirty="0" err="1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h</a:t>
                          </a:r>
                          <a:r>
                            <a:rPr lang="en-US" sz="2400" i="1" baseline="-25000" dirty="0" err="1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max</a:t>
                          </a:r>
                          <a:r>
                            <a:rPr lang="en-US" sz="2400" i="1" baseline="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 </a:t>
                          </a:r>
                          <a:r>
                            <a:rPr lang="en-US" sz="2400" i="0" baseline="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— ?</a:t>
                          </a:r>
                          <a:endParaRPr lang="ru-RU" sz="1800" i="1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65422405"/>
                  </p:ext>
                </p:extLst>
              </p:nvPr>
            </p:nvGraphicFramePr>
            <p:xfrm>
              <a:off x="297911" y="1491630"/>
              <a:ext cx="1685082" cy="2317291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685082"/>
                  </a:tblGrid>
                  <a:tr h="4771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Дано:</a:t>
                          </a:r>
                          <a:endParaRPr lang="ru-RU" sz="1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0295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62" t="-82828" r="-362" b="-235354"/>
                          </a:stretch>
                        </a:blipFill>
                      </a:tcPr>
                    </a:tc>
                  </a:tr>
                  <a:tr h="1237171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62" t="-89163" r="-362" b="-1477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2051720" y="1491630"/>
            <a:ext cx="143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Решение:</a:t>
            </a:r>
            <a:endParaRPr lang="ru-RU" sz="24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055840" y="1772471"/>
            <a:ext cx="0" cy="2670733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511333" y="3975293"/>
            <a:ext cx="30801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06295" y="3960922"/>
            <a:ext cx="370467" cy="479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734984" y="1606974"/>
            <a:ext cx="374648" cy="479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19590" y="3695788"/>
            <a:ext cx="393465" cy="479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5583340" y="2060504"/>
            <a:ext cx="4725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751985" y="2060504"/>
            <a:ext cx="0" cy="1914791"/>
          </a:xfrm>
          <a:prstGeom prst="line">
            <a:avLst/>
          </a:prstGeom>
          <a:ln w="19050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25838" y="2747433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h</a:t>
            </a:r>
            <a:r>
              <a:rPr lang="en-US" i="1" baseline="-25000" dirty="0" err="1" smtClean="0"/>
              <a:t>max</a:t>
            </a:r>
            <a:endParaRPr lang="ru-RU" i="1" baseline="-250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7867851" y="2661634"/>
            <a:ext cx="0" cy="5409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7578553" y="2677796"/>
                <a:ext cx="382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553" y="2677796"/>
                <a:ext cx="382605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22951" r="-30159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Прямоугольник 16"/>
          <p:cNvSpPr/>
          <p:nvPr/>
        </p:nvSpPr>
        <p:spPr>
          <a:xfrm>
            <a:off x="6635942" y="1916488"/>
            <a:ext cx="308247" cy="28803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Box 17"/>
              <p:cNvSpPr txBox="1"/>
              <p:nvPr/>
            </p:nvSpPr>
            <p:spPr>
              <a:xfrm>
                <a:off x="6994728" y="1818201"/>
                <a:ext cx="788164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728" y="1818201"/>
                <a:ext cx="788164" cy="40479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119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Прямоугольник 18"/>
          <p:cNvSpPr/>
          <p:nvPr/>
        </p:nvSpPr>
        <p:spPr>
          <a:xfrm>
            <a:off x="6635942" y="3665951"/>
            <a:ext cx="308247" cy="28803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6944189" y="3575071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189" y="3575071"/>
                <a:ext cx="425886" cy="36298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1667" r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Прямая со стрелкой 20"/>
          <p:cNvCxnSpPr/>
          <p:nvPr/>
        </p:nvCxnSpPr>
        <p:spPr>
          <a:xfrm>
            <a:off x="7353287" y="3575071"/>
            <a:ext cx="0" cy="360711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Прямоугольник 22"/>
              <p:cNvSpPr/>
              <p:nvPr/>
            </p:nvSpPr>
            <p:spPr>
              <a:xfrm>
                <a:off x="2339751" y="1876239"/>
                <a:ext cx="257923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𝑦𝑡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  <m:r>
                            <a:rPr lang="en-US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1" y="1876239"/>
                <a:ext cx="2579232" cy="707886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2360752" y="3099310"/>
                <a:ext cx="23496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𝑂𝑦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: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=0; 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b="0" i="1" baseline="-25000" dirty="0" smtClean="0">
                  <a:solidFill>
                    <a:schemeClr val="tx2"/>
                  </a:solidFill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𝑦𝑡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752" y="3099310"/>
                <a:ext cx="2349682" cy="64633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2284391" y="3775664"/>
            <a:ext cx="2591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Уравнение движения: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1901517" y="4175774"/>
                <a:ext cx="33627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;   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𝑦𝑡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𝑔𝑡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517" y="4175774"/>
                <a:ext cx="3362780" cy="6463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Прямоугольник 25"/>
          <p:cNvSpPr/>
          <p:nvPr/>
        </p:nvSpPr>
        <p:spPr>
          <a:xfrm>
            <a:off x="6634217" y="1915492"/>
            <a:ext cx="308247" cy="28803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Прямоугольник 1"/>
              <p:cNvSpPr/>
              <p:nvPr/>
            </p:nvSpPr>
            <p:spPr>
              <a:xfrm>
                <a:off x="2749128" y="2584125"/>
                <a:ext cx="14109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i="1" baseline="-2500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ru-RU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128" y="2584125"/>
                <a:ext cx="1410964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0717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09877E-6 L 2.77778E-6 -0.33858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185 L 0.00191 0.339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0" grpId="0"/>
      <p:bldP spid="11" grpId="0"/>
      <p:bldP spid="14" grpId="0"/>
      <p:bldP spid="16" grpId="0" animBg="1"/>
      <p:bldP spid="17" grpId="0" animBg="1"/>
      <p:bldP spid="18" grpId="0" animBg="1"/>
      <p:bldP spid="19" grpId="0" animBg="1"/>
      <p:bldP spid="19" grpId="1" animBg="1"/>
      <p:bldP spid="19" grpId="2" animBg="1"/>
      <p:bldP spid="20" grpId="0" animBg="1"/>
      <p:bldP spid="23" grpId="0" animBg="1"/>
      <p:bldP spid="24" grpId="0" animBg="1"/>
      <p:bldP spid="25" grpId="0"/>
      <p:bldP spid="27" grpId="0" animBg="1"/>
      <p:bldP spid="26" grpId="0" animBg="1"/>
      <p:bldP spid="26" grpId="1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03" y="1942686"/>
            <a:ext cx="53281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Скорость </a:t>
            </a:r>
            <a:r>
              <a:rPr lang="ru-RU" sz="2000" dirty="0"/>
              <a:t>тела в последний момент движения</a:t>
            </a:r>
            <a:r>
              <a:rPr lang="ru-RU" sz="2000" dirty="0" smtClean="0"/>
              <a:t>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59153" y="358510"/>
                <a:ext cx="231884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0=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кон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кон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53" y="358510"/>
                <a:ext cx="2318840" cy="70788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3861210" y="527786"/>
                <a:ext cx="1058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=0;   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210" y="527786"/>
                <a:ext cx="105830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65160" y="1177456"/>
            <a:ext cx="1864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Начальный</a:t>
            </a:r>
          </a:p>
          <a:p>
            <a:pPr algn="ctr"/>
            <a:r>
              <a:rPr lang="ru-RU" dirty="0" smtClean="0"/>
              <a:t>момент времени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672803" y="1196567"/>
            <a:ext cx="1864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Конечный</a:t>
            </a:r>
          </a:p>
          <a:p>
            <a:pPr algn="ctr"/>
            <a:r>
              <a:rPr lang="ru-RU" dirty="0" smtClean="0"/>
              <a:t>момент времени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595856" y="2396216"/>
                <a:ext cx="2964273" cy="7244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кон=</m:t>
                      </m:r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  <m:r>
                            <a:rPr lang="en-US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sz="2000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856" y="2396216"/>
                <a:ext cx="2964273" cy="72449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413902" y="3250445"/>
            <a:ext cx="52589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 какой бы </a:t>
            </a:r>
            <a:r>
              <a:rPr lang="ru-RU" dirty="0"/>
              <a:t>скоростью </a:t>
            </a:r>
            <a:r>
              <a:rPr lang="ru-RU" dirty="0" smtClean="0"/>
              <a:t>мы не </a:t>
            </a:r>
            <a:r>
              <a:rPr lang="ru-RU" dirty="0"/>
              <a:t>бросили мяч вертикально вверх с такой же скоростью он вернется обратно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271327" y="565388"/>
            <a:ext cx="470177" cy="294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3741504" y="1006582"/>
            <a:ext cx="452624" cy="1808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6077030" y="1006582"/>
            <a:ext cx="452624" cy="1808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5471134" y="1965872"/>
            <a:ext cx="3550924" cy="2833935"/>
            <a:chOff x="5225838" y="1606974"/>
            <a:chExt cx="3550924" cy="2833935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5511333" y="1606974"/>
              <a:ext cx="3265429" cy="2833935"/>
              <a:chOff x="4874584" y="1613511"/>
              <a:chExt cx="2503738" cy="2180609"/>
            </a:xfrm>
          </p:grpSpPr>
          <p:cxnSp>
            <p:nvCxnSpPr>
              <p:cNvPr id="31" name="Прямая со стрелкой 30"/>
              <p:cNvCxnSpPr/>
              <p:nvPr/>
            </p:nvCxnSpPr>
            <p:spPr>
              <a:xfrm>
                <a:off x="5292080" y="1740855"/>
                <a:ext cx="0" cy="1885394"/>
              </a:xfrm>
              <a:prstGeom prst="straightConnector1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 стрелкой 31"/>
              <p:cNvCxnSpPr/>
              <p:nvPr/>
            </p:nvCxnSpPr>
            <p:spPr>
              <a:xfrm>
                <a:off x="4874584" y="3435846"/>
                <a:ext cx="236171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7094270" y="3424788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x</a:t>
                </a:r>
                <a:endParaRPr lang="ru-RU" i="1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046066" y="1613511"/>
                <a:ext cx="287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y</a:t>
                </a:r>
                <a:endParaRPr lang="ru-RU" i="1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110937" y="3220777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ru-RU" dirty="0"/>
              </a:p>
            </p:txBody>
          </p:sp>
        </p:grpSp>
        <p:cxnSp>
          <p:nvCxnSpPr>
            <p:cNvPr id="21" name="Прямая соединительная линия 20"/>
            <p:cNvCxnSpPr/>
            <p:nvPr/>
          </p:nvCxnSpPr>
          <p:spPr>
            <a:xfrm>
              <a:off x="5583340" y="2060504"/>
              <a:ext cx="472500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5751985" y="2060504"/>
              <a:ext cx="0" cy="1914791"/>
            </a:xfrm>
            <a:prstGeom prst="line">
              <a:avLst/>
            </a:prstGeom>
            <a:ln w="19050">
              <a:solidFill>
                <a:srgbClr val="00B05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225838" y="2747433"/>
              <a:ext cx="570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/>
                <a:t>h</a:t>
              </a:r>
              <a:r>
                <a:rPr lang="en-US" i="1" baseline="-25000" dirty="0" err="1" smtClean="0"/>
                <a:t>max</a:t>
              </a:r>
              <a:endParaRPr lang="ru-RU" i="1" baseline="-25000" dirty="0"/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>
              <a:off x="7867851" y="2661634"/>
              <a:ext cx="0" cy="5409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7578553" y="2677796"/>
                  <a:ext cx="3826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8553" y="2677796"/>
                  <a:ext cx="382605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22951" r="-30159" b="-491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Прямоугольник 25"/>
            <p:cNvSpPr/>
            <p:nvPr/>
          </p:nvSpPr>
          <p:spPr>
            <a:xfrm>
              <a:off x="6635942" y="1916488"/>
              <a:ext cx="308247" cy="28803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prstDash val="dash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994728" y="1818201"/>
                  <a:ext cx="788164" cy="404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4728" y="1818201"/>
                  <a:ext cx="788164" cy="40479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1194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Прямоугольник 27"/>
            <p:cNvSpPr/>
            <p:nvPr/>
          </p:nvSpPr>
          <p:spPr>
            <a:xfrm>
              <a:off x="6635942" y="3665951"/>
              <a:ext cx="308247" cy="288032"/>
            </a:xfrm>
            <a:prstGeom prst="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6944189" y="3575071"/>
                  <a:ext cx="425886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b="0" i="1" baseline="-25000" smtClean="0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4189" y="3575071"/>
                  <a:ext cx="425886" cy="36298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21667" r="-20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Прямая со стрелкой 29"/>
            <p:cNvCxnSpPr/>
            <p:nvPr/>
          </p:nvCxnSpPr>
          <p:spPr>
            <a:xfrm>
              <a:off x="7353287" y="3575071"/>
              <a:ext cx="0" cy="36071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8" name="Скругленный прямоугольник 7"/>
          <p:cNvSpPr/>
          <p:nvPr/>
        </p:nvSpPr>
        <p:spPr>
          <a:xfrm>
            <a:off x="4733026" y="358509"/>
            <a:ext cx="1215506" cy="7161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Прямоугольник 8"/>
              <p:cNvSpPr/>
              <p:nvPr/>
            </p:nvSpPr>
            <p:spPr>
              <a:xfrm>
                <a:off x="4646590" y="350205"/>
                <a:ext cx="1350691" cy="724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sz="2000" i="1" baseline="-25000">
                          <a:solidFill>
                            <a:schemeClr val="tx2"/>
                          </a:solidFill>
                          <a:latin typeface="Cambria Math"/>
                        </a:rPr>
                        <m:t>кон</m:t>
                      </m:r>
                      <m:r>
                        <a:rPr lang="ru-RU" sz="20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ru-RU" sz="20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0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sz="20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590" y="350205"/>
                <a:ext cx="1350691" cy="72449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413370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11" grpId="0"/>
      <p:bldP spid="14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758008" y="959021"/>
                <a:ext cx="4598759" cy="702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0=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𝑔𝑡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подъёма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подъёма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  <m:r>
                            <a:rPr lang="en-US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ru-RU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кон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08" y="959021"/>
                <a:ext cx="4598759" cy="70224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599779" y="2641332"/>
                <a:ext cx="4885505" cy="768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𝑚𝑎𝑥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h𝑚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𝑎𝑥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ru-RU" sz="20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подъёма</m:t>
                      </m:r>
                      <m:r>
                        <a:rPr lang="en-US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20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подъёма</m:t>
                          </m:r>
                        </m:num>
                        <m:den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ru-RU" sz="20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ru-RU" sz="20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ru-RU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79" y="2641332"/>
                <a:ext cx="4885505" cy="7686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561850" y="3500507"/>
                <a:ext cx="2698175" cy="6605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h</m:t>
                      </m:r>
                      <m:r>
                        <a:rPr lang="en-US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𝑚𝑎𝑥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подъёма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кон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850" y="3500507"/>
                <a:ext cx="2698175" cy="66050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531788" y="526856"/>
            <a:ext cx="5051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Время </a:t>
            </a:r>
            <a:r>
              <a:rPr lang="ru-RU" sz="2000" dirty="0"/>
              <a:t>подъема на </a:t>
            </a:r>
            <a:r>
              <a:rPr lang="ru-RU" sz="2000" dirty="0" smtClean="0"/>
              <a:t>максимальную высоту: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12998" y="1950341"/>
            <a:ext cx="32887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Максимальная высота</a:t>
            </a:r>
            <a:r>
              <a:rPr lang="ru-RU" sz="2000" dirty="0"/>
              <a:t>, </a:t>
            </a:r>
            <a:endParaRPr lang="en-US" sz="2000" dirty="0" smtClean="0"/>
          </a:p>
          <a:p>
            <a:pPr algn="ctr"/>
            <a:r>
              <a:rPr lang="ru-RU" sz="2000" dirty="0" smtClean="0"/>
              <a:t>на </a:t>
            </a:r>
            <a:r>
              <a:rPr lang="ru-RU" sz="2000" dirty="0"/>
              <a:t>которую поднялся </a:t>
            </a:r>
            <a:r>
              <a:rPr lang="ru-RU" sz="2000" dirty="0" smtClean="0"/>
              <a:t>мяч: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521265" y="329420"/>
            <a:ext cx="3550924" cy="2833935"/>
            <a:chOff x="5225838" y="1606974"/>
            <a:chExt cx="3550924" cy="2833935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5511333" y="1606974"/>
              <a:ext cx="3265429" cy="2833935"/>
              <a:chOff x="4874584" y="1613511"/>
              <a:chExt cx="2503738" cy="2180609"/>
            </a:xfrm>
          </p:grpSpPr>
          <p:cxnSp>
            <p:nvCxnSpPr>
              <p:cNvPr id="19" name="Прямая со стрелкой 18"/>
              <p:cNvCxnSpPr/>
              <p:nvPr/>
            </p:nvCxnSpPr>
            <p:spPr>
              <a:xfrm>
                <a:off x="5292080" y="1740855"/>
                <a:ext cx="0" cy="1885394"/>
              </a:xfrm>
              <a:prstGeom prst="straightConnector1">
                <a:avLst/>
              </a:prstGeom>
              <a:ln>
                <a:headEnd type="arrow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 стрелкой 19"/>
              <p:cNvCxnSpPr/>
              <p:nvPr/>
            </p:nvCxnSpPr>
            <p:spPr>
              <a:xfrm>
                <a:off x="4874584" y="3435846"/>
                <a:ext cx="236171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7094270" y="3424788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x</a:t>
                </a:r>
                <a:endParaRPr lang="ru-RU" i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046066" y="1613511"/>
                <a:ext cx="287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y</a:t>
                </a:r>
                <a:endParaRPr lang="ru-RU" i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110937" y="3220777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ru-RU" dirty="0"/>
              </a:p>
            </p:txBody>
          </p:sp>
        </p:grpSp>
        <p:cxnSp>
          <p:nvCxnSpPr>
            <p:cNvPr id="9" name="Прямая соединительная линия 8"/>
            <p:cNvCxnSpPr/>
            <p:nvPr/>
          </p:nvCxnSpPr>
          <p:spPr>
            <a:xfrm>
              <a:off x="5583340" y="2060504"/>
              <a:ext cx="472500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5751985" y="2060504"/>
              <a:ext cx="0" cy="1914791"/>
            </a:xfrm>
            <a:prstGeom prst="line">
              <a:avLst/>
            </a:prstGeom>
            <a:ln w="19050">
              <a:solidFill>
                <a:srgbClr val="00B05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225838" y="2747433"/>
              <a:ext cx="570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/>
                <a:t>h</a:t>
              </a:r>
              <a:r>
                <a:rPr lang="en-US" i="1" baseline="-25000" dirty="0" err="1" smtClean="0"/>
                <a:t>max</a:t>
              </a:r>
              <a:endParaRPr lang="ru-RU" i="1" baseline="-25000" dirty="0"/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7867851" y="2661634"/>
              <a:ext cx="0" cy="54093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578553" y="2677796"/>
                  <a:ext cx="3826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8553" y="2677796"/>
                  <a:ext cx="382605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23333" r="-30645" b="-6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Прямоугольник 13"/>
            <p:cNvSpPr/>
            <p:nvPr/>
          </p:nvSpPr>
          <p:spPr>
            <a:xfrm>
              <a:off x="6635942" y="1916488"/>
              <a:ext cx="308247" cy="288032"/>
            </a:xfrm>
            <a:prstGeom prst="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994728" y="1818201"/>
                  <a:ext cx="788164" cy="404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4728" y="1818201"/>
                  <a:ext cx="788164" cy="40479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1212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Прямоугольник 15"/>
            <p:cNvSpPr/>
            <p:nvPr/>
          </p:nvSpPr>
          <p:spPr>
            <a:xfrm>
              <a:off x="6635942" y="3665951"/>
              <a:ext cx="308247" cy="28803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prstDash val="dash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6944189" y="3575071"/>
                  <a:ext cx="425886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b="0" i="1" baseline="-25000" smtClean="0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4189" y="3575071"/>
                  <a:ext cx="425886" cy="36298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22034" r="-20290" b="-169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Прямая со стрелкой 17"/>
            <p:cNvCxnSpPr/>
            <p:nvPr/>
          </p:nvCxnSpPr>
          <p:spPr>
            <a:xfrm>
              <a:off x="7353287" y="3575071"/>
              <a:ext cx="0" cy="360711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36014" y="4392274"/>
            <a:ext cx="131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Ответ:</a:t>
            </a:r>
            <a:r>
              <a:rPr lang="ru-RU" sz="2400" dirty="0" smtClean="0"/>
              <a:t> </a:t>
            </a:r>
            <a:endParaRPr lang="ru-RU" sz="2400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Прямоугольник 24"/>
              <p:cNvSpPr/>
              <p:nvPr/>
            </p:nvSpPr>
            <p:spPr>
              <a:xfrm>
                <a:off x="1469357" y="4438441"/>
                <a:ext cx="13860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i="1" baseline="-2500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кон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i="1" baseline="-2500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ru-RU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357" y="4438441"/>
                <a:ext cx="1386085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2789558" y="4195778"/>
                <a:ext cx="1470467" cy="768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h</m:t>
                      </m:r>
                      <m:r>
                        <a:rPr lang="en-US" sz="20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𝑚𝑎𝑥</m:t>
                      </m:r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ru-RU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ru-RU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ru-RU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</m:den>
                      </m:f>
                      <m:r>
                        <a:rPr lang="ru-RU" sz="20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9558" y="4195778"/>
                <a:ext cx="1470467" cy="76867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4128235" y="4246271"/>
                <a:ext cx="1234890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𝑡</m:t>
                      </m:r>
                      <m:r>
                        <a:rPr lang="ru-RU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кон</m:t>
                      </m:r>
                      <m:r>
                        <a:rPr lang="ru-RU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ru-RU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235" y="4246271"/>
                <a:ext cx="1234890" cy="661335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2174006" y="1079310"/>
                <a:ext cx="17667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sz="24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𝑔𝑡</m:t>
                      </m:r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006" y="1079310"/>
                <a:ext cx="1766766" cy="461665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576221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24" grpId="0"/>
      <p:bldP spid="25" grpId="0" animBg="1"/>
      <p:bldP spid="26" grpId="0" animBg="1"/>
      <p:bldP spid="27" grpId="0" animBg="1"/>
      <p:bldP spid="28" grpId="0" animBg="1"/>
      <p:bldP spid="28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241</Words>
  <Application>Microsoft Office PowerPoint</Application>
  <PresentationFormat>Экран (16:9)</PresentationFormat>
  <Paragraphs>104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68</cp:revision>
  <dcterms:created xsi:type="dcterms:W3CDTF">2013-10-07T06:44:49Z</dcterms:created>
  <dcterms:modified xsi:type="dcterms:W3CDTF">2016-09-25T15:40:18Z</dcterms:modified>
</cp:coreProperties>
</file>